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</p:sldIdLst>
  <p:sldSz cx="12192000" cy="6858000"/>
  <p:notesSz cx="6791325" cy="9872663"/>
  <p:custDataLst>
    <p:tags r:id="rId1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Седнев" initials="ДС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12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3" d="100"/>
          <a:sy n="113" d="100"/>
        </p:scale>
        <p:origin x="33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9973-B2ED-47F8-8A78-D28DB888792A}" type="datetimeFigureOut">
              <a:rPr lang="ru-RU" smtClean="0"/>
              <a:t>06.06.2025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D72E-0A6E-4C0A-A8ED-F814144E9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55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C125-F1CB-421D-BF0C-479EBC807B8B}" type="datetimeFigureOut">
              <a:rPr lang="ru-RU" smtClean="0"/>
              <a:t>06.06.2025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242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B774-640C-411A-8718-DDB764B45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4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1F8E33-EEFB-436C-A056-CB0F54036B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r="42219"/>
          <a:stretch/>
        </p:blipFill>
        <p:spPr>
          <a:xfrm>
            <a:off x="6934199" y="3293"/>
            <a:ext cx="5256767" cy="68553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92419" y="1596829"/>
            <a:ext cx="6760226" cy="2165607"/>
          </a:xfrm>
        </p:spPr>
        <p:txBody>
          <a:bodyPr anchor="b">
            <a:normAutofit/>
          </a:bodyPr>
          <a:lstStyle>
            <a:lvl1pPr algn="l">
              <a:defRPr sz="3400" cap="all" spc="300" baseline="0"/>
            </a:lvl1pPr>
          </a:lstStyle>
          <a:p>
            <a:r>
              <a:rPr lang="ru-RU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92418" y="3762437"/>
            <a:ext cx="6760226" cy="832965"/>
          </a:xfrm>
        </p:spPr>
        <p:txBody>
          <a:bodyPr/>
          <a:lstStyle>
            <a:lvl1pPr marL="0" indent="0" algn="l">
              <a:buNone/>
              <a:defRPr sz="2400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Дополнительное название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659102" y="6184619"/>
            <a:ext cx="1949450" cy="28901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дата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592554" y="4681135"/>
            <a:ext cx="4890102" cy="8080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ФИО выступающего,</a:t>
            </a:r>
          </a:p>
          <a:p>
            <a:pPr lvl="0"/>
            <a:r>
              <a:rPr lang="ru-RU"/>
              <a:t>должность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8" y="551874"/>
            <a:ext cx="2295536" cy="4963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9201" y="551874"/>
            <a:ext cx="2476501" cy="48612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1D3654D-5D19-471C-ADB1-A939F6D6ACF3}"/>
              </a:ext>
            </a:extLst>
          </p:cNvPr>
          <p:cNvSpPr/>
          <p:nvPr userDrawn="1"/>
        </p:nvSpPr>
        <p:spPr>
          <a:xfrm>
            <a:off x="6940716" y="-8364"/>
            <a:ext cx="5250250" cy="6863071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2000"/>
                  <a:lumOff val="8000"/>
                  <a:alpha val="33000"/>
                </a:schemeClr>
              </a:gs>
              <a:gs pos="8000">
                <a:srgbClr val="0096AA">
                  <a:lumMod val="68000"/>
                  <a:alpha val="31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923393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Дата 2"/>
          <p:cNvSpPr>
            <a:spLocks noGrp="1"/>
          </p:cNvSpPr>
          <p:nvPr>
            <p:ph type="dt" sz="half" idx="10"/>
          </p:nvPr>
        </p:nvSpPr>
        <p:spPr>
          <a:xfrm>
            <a:off x="831850" y="6356349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1C4EB88-1F41-4EB1-AC2F-DE52C3681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238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5232" y="1545491"/>
            <a:ext cx="6757088" cy="1472143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53124" y="3282805"/>
            <a:ext cx="8929127" cy="28941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52DE7AC-2C3F-4244-B8E0-2460B033A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476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90025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1798F-EC63-43A5-982A-7292EA1EB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438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Только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1D7A8A-009E-44AD-A5B6-35E6F3F6F5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4469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44458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бума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3763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36676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246438"/>
            <a:ext cx="7287244" cy="32532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1200" y="64996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Дата 2"/>
          <p:cNvSpPr>
            <a:spLocks noGrp="1"/>
          </p:cNvSpPr>
          <p:nvPr>
            <p:ph type="dt" sz="half" idx="13"/>
          </p:nvPr>
        </p:nvSpPr>
        <p:spPr>
          <a:xfrm>
            <a:off x="149857" y="6499653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853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пи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36676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827633"/>
            <a:ext cx="4754795" cy="26720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6862763" y="3827558"/>
            <a:ext cx="4785540" cy="26716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56" y="2959147"/>
            <a:ext cx="5108575" cy="436563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/>
              <a:t>Дополнительная информация</a:t>
            </a: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3756" y="64928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Дата 2"/>
          <p:cNvSpPr>
            <a:spLocks noGrp="1"/>
          </p:cNvSpPr>
          <p:nvPr>
            <p:ph type="dt" sz="half" idx="15"/>
          </p:nvPr>
        </p:nvSpPr>
        <p:spPr>
          <a:xfrm>
            <a:off x="254499" y="6492874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099F5AD-F17C-4C1C-8F01-50DECC9920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0997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п.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199" y="680908"/>
            <a:ext cx="4061942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535612" y="6450227"/>
            <a:ext cx="4324825" cy="32951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086680" y="6450227"/>
            <a:ext cx="1795572" cy="329514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535613" y="2085975"/>
            <a:ext cx="6088062" cy="4270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655763" y="2085975"/>
            <a:ext cx="2990850" cy="4270375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Дополнительная информация</a:t>
            </a:r>
          </a:p>
        </p:txBody>
      </p:sp>
      <p:sp>
        <p:nvSpPr>
          <p:cNvPr id="14" name="Дата 2"/>
          <p:cNvSpPr>
            <a:spLocks noGrp="1"/>
          </p:cNvSpPr>
          <p:nvPr>
            <p:ph type="dt" sz="half" idx="10"/>
          </p:nvPr>
        </p:nvSpPr>
        <p:spPr>
          <a:xfrm>
            <a:off x="1655763" y="645349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85D1B2-89E1-473B-B50C-5D278F5227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22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8656" y="197708"/>
            <a:ext cx="4882610" cy="1627916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8656" y="2203955"/>
            <a:ext cx="6585470" cy="397300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128656" y="6440684"/>
            <a:ext cx="4882610" cy="33905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11266" y="6440684"/>
            <a:ext cx="1870986" cy="339057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68F0A8-77FB-408D-9520-2972DED7B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495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709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з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66761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4052" cy="454720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22737-EF6C-4E3A-B6D7-0E1F79A733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554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 без чер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74381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17133"/>
            <a:ext cx="11044052" cy="47556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2855C3-AEFC-4104-8AB3-AE4B05964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5564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Безбумаж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77325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79A054-38C1-4417-BA6C-2AF4CB7FC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179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на б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2140550" y="2698275"/>
            <a:ext cx="4398550" cy="1048039"/>
          </a:xfrm>
        </p:spPr>
        <p:txBody>
          <a:bodyPr>
            <a:normAutofit/>
          </a:bodyPr>
          <a:lstStyle>
            <a:lvl1pPr>
              <a:defRPr sz="35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6394" y="1491963"/>
            <a:ext cx="5925858" cy="468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5520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55206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56301" y="936625"/>
            <a:ext cx="4695224" cy="338138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Дополнительная информация</a:t>
            </a:r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66485" y="645520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0A1CE09-19C0-4019-8416-5DF7DAE38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85" y="298386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339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10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440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</a:t>
            </a:r>
          </a:p>
          <a:p>
            <a:pPr lvl="4"/>
            <a:r>
              <a:rPr lang="ru-RU"/>
              <a:t>Пятый</a:t>
            </a:r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901880" y="6455135"/>
            <a:ext cx="1980371" cy="268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EAEAE"/>
                </a:solidFill>
              </a:defRPr>
            </a:lvl1pPr>
          </a:lstStyle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2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8" r:id="rId7"/>
    <p:sldLayoutId id="2147483665" r:id="rId8"/>
    <p:sldLayoutId id="2147483650" r:id="rId9"/>
    <p:sldLayoutId id="2147483651" r:id="rId10"/>
    <p:sldLayoutId id="2147483664" r:id="rId11"/>
    <p:sldLayoutId id="2147483654" r:id="rId12"/>
    <p:sldLayoutId id="2147483655" r:id="rId13"/>
    <p:sldLayoutId id="2147483667" r:id="rId14"/>
    <p:sldLayoutId id="2147483669" r:id="rId15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 реальных опционов в оценке инвестиционной стратегии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06.06.25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Дзебан А.А., гр. 0В21</a:t>
            </a:r>
          </a:p>
        </p:txBody>
      </p:sp>
    </p:spTree>
    <p:extLst>
      <p:ext uri="{BB962C8B-B14F-4D97-AF65-F5344CB8AC3E}">
        <p14:creationId xmlns:p14="http://schemas.microsoft.com/office/powerpoint/2010/main" val="33620131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F7E980-EDB9-5FDE-0863-F248DFAE52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10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FCECD70-6B8E-06C7-E5BA-F431EA7F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в стратегии управления инвестициями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EAC4F2-2D2A-41E1-BA10-006363BA43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81100" y="2324100"/>
            <a:ext cx="8089900" cy="417555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условиях </a:t>
            </a:r>
            <a:r>
              <a:rPr lang="ru-RU" dirty="0" err="1"/>
              <a:t>высоковолатильных</a:t>
            </a:r>
            <a:r>
              <a:rPr lang="ru-RU" dirty="0"/>
              <a:t> проектов (</a:t>
            </a:r>
            <a:r>
              <a:rPr lang="en-US" dirty="0"/>
              <a:t>~</a:t>
            </a:r>
            <a:r>
              <a:rPr lang="ru-RU" dirty="0"/>
              <a:t>235%) значительно проявляется важность выбора стратегии: чем больше и чаще будут проводиться управленческие решения – тем лучше будет отражена справедливая проектная стоимость. Так, можно </a:t>
            </a:r>
            <a:r>
              <a:rPr lang="ru-RU" dirty="0" err="1"/>
              <a:t>обьединять</a:t>
            </a:r>
            <a:r>
              <a:rPr lang="ru-RU" dirty="0"/>
              <a:t> хеджирующие и рискованные стратегии развития. При этом следование наперед заданному плану (базовый </a:t>
            </a:r>
            <a:r>
              <a:rPr lang="en-US" dirty="0"/>
              <a:t>NPV</a:t>
            </a:r>
            <a:r>
              <a:rPr lang="ru-RU" dirty="0"/>
              <a:t>) скорее всего окажется наименее эффективным выбором. </a:t>
            </a:r>
          </a:p>
        </p:txBody>
      </p:sp>
    </p:spTree>
    <p:extLst>
      <p:ext uri="{BB962C8B-B14F-4D97-AF65-F5344CB8AC3E}">
        <p14:creationId xmlns:p14="http://schemas.microsoft.com/office/powerpoint/2010/main" val="148377064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B1EEDB-DEBE-8C5F-5921-08667FC9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11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12E8200-C242-DE88-77A3-B54304B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967652-CDEB-674B-2184-5941C0B966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963738"/>
            <a:ext cx="7287244" cy="325321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Благодаря методу реальных опционов появляются дополнительные возможности</a:t>
            </a:r>
            <a:r>
              <a:rPr lang="en-US" dirty="0"/>
              <a:t>/</a:t>
            </a:r>
            <a:r>
              <a:rPr lang="ru-RU" dirty="0"/>
              <a:t>варианты</a:t>
            </a:r>
            <a:r>
              <a:rPr lang="en-US" dirty="0"/>
              <a:t> </a:t>
            </a:r>
            <a:r>
              <a:rPr lang="ru-RU" dirty="0"/>
              <a:t>оценки инвестиционных решений</a:t>
            </a:r>
            <a:r>
              <a:rPr lang="en-US" dirty="0"/>
              <a:t>/</a:t>
            </a:r>
            <a:r>
              <a:rPr lang="ru-RU" dirty="0"/>
              <a:t>проектов, что всегда полезно для инвестора. </a:t>
            </a:r>
          </a:p>
        </p:txBody>
      </p:sp>
    </p:spTree>
    <p:extLst>
      <p:ext uri="{BB962C8B-B14F-4D97-AF65-F5344CB8AC3E}">
        <p14:creationId xmlns:p14="http://schemas.microsoft.com/office/powerpoint/2010/main" val="350693034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6F6750-E018-56A7-A3A2-6D561935A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704563-3199-CF08-8B26-629B59B4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E6339D-EB6F-B150-5B21-A59BF9639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727200"/>
            <a:ext cx="8432800" cy="4772453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Высокая неопределённость в </a:t>
            </a:r>
            <a:r>
              <a:rPr lang="ru-RU" dirty="0" err="1"/>
              <a:t>AgriTech</a:t>
            </a:r>
            <a:r>
              <a:rPr lang="ru-RU" dirty="0"/>
              <a:t>-проектах (</a:t>
            </a:r>
            <a:r>
              <a:rPr lang="ru-RU" dirty="0" err="1"/>
              <a:t>IoT</a:t>
            </a:r>
            <a:r>
              <a:rPr lang="ru-RU" dirty="0"/>
              <a:t>, AI).</a:t>
            </a:r>
          </a:p>
          <a:p>
            <a:r>
              <a:rPr lang="ru-RU" dirty="0"/>
              <a:t>Недостаточность традиционного DCF/NPV: отсутствие учёта гибкости.</a:t>
            </a:r>
          </a:p>
          <a:p>
            <a:r>
              <a:rPr lang="ru-RU" dirty="0"/>
              <a:t>Реальные опционы позволяют учесть управление рисками и стратегическую вариативность.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92800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CE33AD3-7054-ED46-A1C0-43812E269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95D9FB9-74C0-3667-D972-326E43C4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B12EBC-B378-BD06-A3EA-992B2F303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869002"/>
            <a:ext cx="7287244" cy="3253215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Обоснование методики оценки инвестиционной привлекательности проекта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Определение, оценка и интерпретация финансовых показателей проекта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Формулировка стратегических рекомендаций с позиции инвестора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6999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2791CB-BCA8-E7A6-A7B9-FA03365E9E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84D6DF-A162-3BA2-6C76-0FB9EDCC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проекта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F0AA1A-D97E-70BD-185C-A81C25994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4240" y="1869002"/>
            <a:ext cx="6868160" cy="4630651"/>
          </a:xfrm>
        </p:spPr>
        <p:txBody>
          <a:bodyPr/>
          <a:lstStyle/>
          <a:p>
            <a:r>
              <a:rPr lang="ru-RU" dirty="0"/>
              <a:t>Проект предполагает высокие капитальные вложения в разработку и инфраструктуру</a:t>
            </a:r>
          </a:p>
          <a:p>
            <a:r>
              <a:rPr lang="ru-RU" dirty="0"/>
              <a:t>Существует значимая неопределенность относительно размера рынка и его отклика на продукт</a:t>
            </a:r>
          </a:p>
          <a:p>
            <a:r>
              <a:rPr lang="ru-RU" dirty="0"/>
              <a:t>В проекте существует значимая неопределенность относительно его успешности</a:t>
            </a:r>
          </a:p>
          <a:p>
            <a:r>
              <a:rPr lang="ru-RU" dirty="0"/>
              <a:t>Потенциал к управленческой гибкости высок – свертка проекта не потребует огромных затрат, отсрочка запуска не приведет к большим потерям.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2673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6CC793-F01D-22D9-91E7-29D10EA03A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1140283-BAC4-2D09-AA2F-9483C1EF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опционы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29AD63-18DD-4D31-FC5C-9F0C8C5E0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869002"/>
            <a:ext cx="5257800" cy="4467653"/>
          </a:xfrm>
        </p:spPr>
        <p:txBody>
          <a:bodyPr/>
          <a:lstStyle/>
          <a:p>
            <a:pPr marL="0" indent="0"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Реальный опцион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право, но не обязанность, принять управленческое решение, изменяющее траекторию инвестиционного проекта на основе новой информации, полученной в будущем. </a:t>
            </a:r>
          </a:p>
          <a:p>
            <a:pPr marL="0" indent="0">
              <a:buNone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нашем случае рынок автоматизированного агро-оборудования может резко вырасти, если технология окажется востребованной (волатильность спроса высока).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Так, например, возможность увеличить объемы продаж (расширить производство) будет соответствовать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Call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опциону. </a:t>
            </a:r>
          </a:p>
        </p:txBody>
      </p:sp>
      <p:pic>
        <p:nvPicPr>
          <p:cNvPr id="1026" name="Picture 2" descr="Длинный колл. Биржевые опционы - OptionClue">
            <a:extLst>
              <a:ext uri="{FF2B5EF4-FFF2-40B4-BE49-F238E27FC236}">
                <a16:creationId xmlns:a16="http://schemas.microsoft.com/office/drawing/2014/main" id="{091E53C4-D7F0-932E-DFA9-98C86FEA7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7"/>
          <a:stretch/>
        </p:blipFill>
        <p:spPr bwMode="auto">
          <a:xfrm>
            <a:off x="6096000" y="2147374"/>
            <a:ext cx="5851520" cy="28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8615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A334CD1-EE79-2811-206C-049FE73CE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1843C60-1B58-60E5-585B-F520EB38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Симуляция </a:t>
            </a:r>
            <a:r>
              <a:rPr lang="en-US" dirty="0" err="1"/>
              <a:t>NPv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D97E2A-37A7-2365-8A1B-D6C2BE0956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006600"/>
            <a:ext cx="5168900" cy="449305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определения возможных инвестиционных рисков было составлено распределение возможных объемов продаж с учетом того, что подобные проекты не приносят доходности в 90% случаев. В соответствии с продажами было получено возможное распределение чистой приведенной стоимости проекта (</a:t>
            </a:r>
            <a:r>
              <a:rPr lang="en-US" dirty="0"/>
              <a:t>NPV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9A1168-5FB7-4F1E-D93C-68E067BE6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2" y="1287779"/>
            <a:ext cx="5728163" cy="44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893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E09BD15-269A-60B4-3244-75439E5F5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7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B289E5-1911-74FE-7622-38189BD1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развития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07A573-2120-BFE2-3EFA-7E0E2171ED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500" y="1869002"/>
            <a:ext cx="8572500" cy="463065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работе были рассмотрены четыре различные стратегии развития проекта, каждой из которых соответствует отдельный опцион(-ы).</a:t>
            </a:r>
          </a:p>
          <a:p>
            <a:pPr marL="342900" indent="-342900">
              <a:buAutoNum type="arabicPeriod"/>
            </a:pPr>
            <a:r>
              <a:rPr lang="ru-RU" dirty="0"/>
              <a:t>Опцион на </a:t>
            </a:r>
            <a:r>
              <a:rPr lang="ru-RU" dirty="0" err="1"/>
              <a:t>отрочку</a:t>
            </a:r>
            <a:r>
              <a:rPr lang="ru-RU" dirty="0"/>
              <a:t> – возможность получить новую информацию о рынке за счет инвестиций в течение первого года.</a:t>
            </a:r>
          </a:p>
          <a:p>
            <a:pPr marL="342900" indent="-342900">
              <a:buAutoNum type="arabicPeriod"/>
            </a:pPr>
            <a:r>
              <a:rPr lang="ru-RU" dirty="0"/>
              <a:t>Опцион на прекращение – возможность свернуть проект, если продажи окажутся неудовлетворительными (хеджирование рисков)</a:t>
            </a:r>
          </a:p>
          <a:p>
            <a:pPr marL="342900" indent="-342900">
              <a:buAutoNum type="arabicPeriod"/>
            </a:pPr>
            <a:r>
              <a:rPr lang="ru-RU" dirty="0"/>
              <a:t>Опцион на расширение – возможность расширить производство</a:t>
            </a:r>
          </a:p>
          <a:p>
            <a:pPr marL="342900" indent="-342900">
              <a:buAutoNum type="arabicPeriod"/>
            </a:pPr>
            <a:r>
              <a:rPr lang="ru-RU" dirty="0"/>
              <a:t>Поэтапная экспансия – составные опционы на расширение – возможность расширять производство каждый год в зависимости от отклика рынка</a:t>
            </a:r>
          </a:p>
          <a:p>
            <a:pPr marL="0" indent="0">
              <a:buNone/>
            </a:pPr>
            <a:r>
              <a:rPr lang="ru-RU" dirty="0"/>
              <a:t>Для каждой из стратегий получено распределение </a:t>
            </a:r>
            <a:r>
              <a:rPr lang="en-US" dirty="0"/>
              <a:t>“</a:t>
            </a:r>
            <a:r>
              <a:rPr lang="ru-RU" dirty="0"/>
              <a:t>возможной выгоды</a:t>
            </a:r>
            <a:r>
              <a:rPr lang="en-US" dirty="0"/>
              <a:t>”</a:t>
            </a:r>
            <a:r>
              <a:rPr lang="ru-RU" dirty="0"/>
              <a:t> принятого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41459844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FF4421F-527D-11E9-822F-161C37967A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30D0505-9E98-6147-DDC5-580EDFF48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D81F91F-E814-5328-BB56-A913AEABE5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42A1B83-97FD-0249-B446-82B0B893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106" y="857433"/>
            <a:ext cx="8967787" cy="571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464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E1AFD45-9B7B-0600-B0DA-83BF2EB7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92D2A8-F6CA-0170-CDC9-3D20C8D0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Сводная таблица оценок распределений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802449-059D-D71E-FD54-0A409176B5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FE61FC5-B59A-EB42-EB98-51488B526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348935"/>
              </p:ext>
            </p:extLst>
          </p:nvPr>
        </p:nvGraphicFramePr>
        <p:xfrm>
          <a:off x="472440" y="1858328"/>
          <a:ext cx="10792458" cy="39963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260">
                  <a:extLst>
                    <a:ext uri="{9D8B030D-6E8A-4147-A177-3AD203B41FA5}">
                      <a16:colId xmlns:a16="http://schemas.microsoft.com/office/drawing/2014/main" val="2443809304"/>
                    </a:ext>
                  </a:extLst>
                </a:gridCol>
                <a:gridCol w="699064">
                  <a:extLst>
                    <a:ext uri="{9D8B030D-6E8A-4147-A177-3AD203B41FA5}">
                      <a16:colId xmlns:a16="http://schemas.microsoft.com/office/drawing/2014/main" val="4167223587"/>
                    </a:ext>
                  </a:extLst>
                </a:gridCol>
                <a:gridCol w="1129736">
                  <a:extLst>
                    <a:ext uri="{9D8B030D-6E8A-4147-A177-3AD203B41FA5}">
                      <a16:colId xmlns:a16="http://schemas.microsoft.com/office/drawing/2014/main" val="2744343065"/>
                    </a:ext>
                  </a:extLst>
                </a:gridCol>
                <a:gridCol w="1268588">
                  <a:extLst>
                    <a:ext uri="{9D8B030D-6E8A-4147-A177-3AD203B41FA5}">
                      <a16:colId xmlns:a16="http://schemas.microsoft.com/office/drawing/2014/main" val="2713835017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2000324159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1023385529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1456129319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954584852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2860825015"/>
                    </a:ext>
                  </a:extLst>
                </a:gridCol>
              </a:tblGrid>
              <a:tr h="92752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Тип опциона\Метрика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σ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Медиана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VaR 5%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Var 95%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Ассиметрия 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Эксцесс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Pwin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083729"/>
                  </a:ext>
                </a:extLst>
              </a:tr>
              <a:tr h="8175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Опцион на прекращение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14934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7560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18775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53.7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18775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-1,459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0,13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~100%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0149731"/>
                  </a:ext>
                </a:extLst>
              </a:tr>
              <a:tr h="8175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Опцион на отсрочку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29389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60825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181474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1,699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1,263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23.6%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7672515"/>
                  </a:ext>
                </a:extLst>
              </a:tr>
              <a:tr h="8175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Опцион на расширение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31648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76114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210222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1,715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1,32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20.28%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9464909"/>
                  </a:ext>
                </a:extLst>
              </a:tr>
              <a:tr h="6160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Составной опцион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69664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141800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391696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1,732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1,35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19.4%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600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18178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9"/>
  <p:tag name="AS_OS" val="Unix 5.15.0.1022"/>
  <p:tag name="AS_RELEASE_DATE" val="2022.10.14"/>
  <p:tag name="AS_TITLE" val="Aspose.Slides for .NET5"/>
  <p:tag name="AS_VERSION" val="22.10"/>
</p:tagLst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6C6D6C"/>
      </a:dk2>
      <a:lt2>
        <a:srgbClr val="E7E6E6"/>
      </a:lt2>
      <a:accent1>
        <a:srgbClr val="0096AA"/>
      </a:accent1>
      <a:accent2>
        <a:srgbClr val="28BE46"/>
      </a:accent2>
      <a:accent3>
        <a:srgbClr val="FF4460"/>
      </a:accent3>
      <a:accent4>
        <a:srgbClr val="FFB600"/>
      </a:accent4>
      <a:accent5>
        <a:srgbClr val="6573FF"/>
      </a:accent5>
      <a:accent6>
        <a:srgbClr val="76B729"/>
      </a:accent6>
      <a:hlink>
        <a:srgbClr val="00B0F0"/>
      </a:hlink>
      <a:folHlink>
        <a:srgbClr val="0082B0"/>
      </a:folHlink>
    </a:clrScheme>
    <a:fontScheme name="ТПУ2022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6647DB22-6940-438F-B420-8DF0DF214DCD}" vid="{E45467E3-37FF-41E7-B663-0B8F679CE8C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481</Words>
  <Application>Microsoft Office PowerPoint</Application>
  <PresentationFormat>Широкоэкранный</PresentationFormat>
  <Paragraphs>90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Calibri</vt:lpstr>
      <vt:lpstr>Times New Roman</vt:lpstr>
      <vt:lpstr>Verdana</vt:lpstr>
      <vt:lpstr>Wingdings</vt:lpstr>
      <vt:lpstr>Тема Office</vt:lpstr>
      <vt:lpstr>Метод реальных опционов в оценке инвестиционной стратегии</vt:lpstr>
      <vt:lpstr>Актуальность</vt:lpstr>
      <vt:lpstr>Задачи</vt:lpstr>
      <vt:lpstr>Специфика проекта</vt:lpstr>
      <vt:lpstr>Реальные опционы</vt:lpstr>
      <vt:lpstr>Симуляция NPv</vt:lpstr>
      <vt:lpstr>Стратегии развития</vt:lpstr>
      <vt:lpstr>Презентация PowerPoint</vt:lpstr>
      <vt:lpstr>Сводная таблица оценок распределений </vt:lpstr>
      <vt:lpstr>Рекомендации в стратегии управления инвестициями</vt:lpstr>
      <vt:lpstr>Вывод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Фадеев Александр Сергеевич</dc:creator>
  <cp:lastModifiedBy>Арсений Дзебан</cp:lastModifiedBy>
  <cp:revision>12</cp:revision>
  <cp:lastPrinted>2021-08-02T01:21:27Z</cp:lastPrinted>
  <dcterms:created xsi:type="dcterms:W3CDTF">2022-10-31T07:21:57Z</dcterms:created>
  <dcterms:modified xsi:type="dcterms:W3CDTF">2025-06-05T20:50:20Z</dcterms:modified>
</cp:coreProperties>
</file>